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254-0A16-C946-993A-2DE2FA738667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4613-FDCD-CC40-8B7D-867149475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0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254-0A16-C946-993A-2DE2FA738667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4613-FDCD-CC40-8B7D-867149475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254-0A16-C946-993A-2DE2FA738667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4613-FDCD-CC40-8B7D-867149475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6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254-0A16-C946-993A-2DE2FA738667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4613-FDCD-CC40-8B7D-867149475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5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254-0A16-C946-993A-2DE2FA738667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4613-FDCD-CC40-8B7D-867149475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9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254-0A16-C946-993A-2DE2FA738667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4613-FDCD-CC40-8B7D-867149475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2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254-0A16-C946-993A-2DE2FA738667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4613-FDCD-CC40-8B7D-867149475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2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254-0A16-C946-993A-2DE2FA738667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4613-FDCD-CC40-8B7D-867149475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7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254-0A16-C946-993A-2DE2FA738667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4613-FDCD-CC40-8B7D-867149475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1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254-0A16-C946-993A-2DE2FA738667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4613-FDCD-CC40-8B7D-867149475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8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254-0A16-C946-993A-2DE2FA738667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4613-FDCD-CC40-8B7D-867149475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4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D254-0A16-C946-993A-2DE2FA738667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84613-FDCD-CC40-8B7D-867149475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6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External Communications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Molly Brown, Peter Griffith, </a:t>
            </a:r>
            <a:endParaRPr lang="en-US" dirty="0" smtClean="0"/>
          </a:p>
          <a:p>
            <a:r>
              <a:rPr lang="en-US" dirty="0" smtClean="0"/>
              <a:t>Lucia </a:t>
            </a:r>
            <a:r>
              <a:rPr lang="en-US" dirty="0" smtClean="0"/>
              <a:t>Woo, Libby </a:t>
            </a:r>
            <a:r>
              <a:rPr lang="en-US" dirty="0" smtClean="0"/>
              <a:t>Larson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Megan </a:t>
            </a:r>
            <a:r>
              <a:rPr lang="en-US" dirty="0" err="1" smtClean="0"/>
              <a:t>McGrody</a:t>
            </a:r>
            <a:r>
              <a:rPr lang="en-US" dirty="0" smtClean="0"/>
              <a:t>, David </a:t>
            </a:r>
            <a:r>
              <a:rPr lang="en-US" dirty="0" err="1" smtClean="0"/>
              <a:t>Lagomasino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6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and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803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Descriptions of CMS Carbon Product categories and Thematic categories</a:t>
            </a:r>
          </a:p>
          <a:p>
            <a:pPr lvl="1"/>
            <a:r>
              <a:rPr lang="en-US" dirty="0" smtClean="0"/>
              <a:t>We will draft, send to stakeholders, then send to PIs for review</a:t>
            </a:r>
          </a:p>
          <a:p>
            <a:pPr lvl="1"/>
            <a:r>
              <a:rPr lang="en-US" dirty="0" smtClean="0"/>
              <a:t>Will use these to describe </a:t>
            </a:r>
            <a:r>
              <a:rPr lang="en-US" dirty="0" smtClean="0"/>
              <a:t>CMS </a:t>
            </a:r>
            <a:r>
              <a:rPr lang="en-US" dirty="0" smtClean="0"/>
              <a:t>products and projects</a:t>
            </a:r>
          </a:p>
          <a:p>
            <a:r>
              <a:rPr lang="en-US" dirty="0" smtClean="0"/>
              <a:t>New ways to present information using:</a:t>
            </a:r>
          </a:p>
          <a:p>
            <a:pPr lvl="1"/>
            <a:r>
              <a:rPr lang="en-US" dirty="0" smtClean="0"/>
              <a:t>Thematic products, project topics, scale, ARL levels </a:t>
            </a:r>
          </a:p>
          <a:p>
            <a:r>
              <a:rPr lang="en-US" dirty="0" smtClean="0"/>
              <a:t>Linking to where the data is, once the stakeholder has found it </a:t>
            </a:r>
          </a:p>
          <a:p>
            <a:pPr lvl="1"/>
            <a:r>
              <a:rPr lang="en-US" dirty="0" smtClean="0"/>
              <a:t>DAACs and PI</a:t>
            </a:r>
            <a:r>
              <a:rPr lang="en-US" dirty="0" smtClean="0"/>
              <a:t>-provided </a:t>
            </a:r>
            <a:r>
              <a:rPr lang="en-US" dirty="0" smtClean="0"/>
              <a:t>URLs, in coordination with Data WG</a:t>
            </a:r>
            <a:endParaRPr lang="en-US" dirty="0" smtClean="0"/>
          </a:p>
          <a:p>
            <a:r>
              <a:rPr lang="en-US" dirty="0" smtClean="0"/>
              <a:t>Feature ‘</a:t>
            </a:r>
            <a:r>
              <a:rPr lang="en-US" dirty="0" smtClean="0"/>
              <a:t>applications stories’ </a:t>
            </a:r>
            <a:r>
              <a:rPr lang="en-US" dirty="0" smtClean="0"/>
              <a:t>with Earth </a:t>
            </a:r>
            <a:r>
              <a:rPr lang="en-US" dirty="0" smtClean="0"/>
              <a:t>Observatory </a:t>
            </a:r>
          </a:p>
          <a:p>
            <a:r>
              <a:rPr lang="en-US" dirty="0" smtClean="0"/>
              <a:t>CMS articles summaries for ‘Real Climate’ linked to </a:t>
            </a:r>
            <a:r>
              <a:rPr lang="en-US" dirty="0" err="1" smtClean="0"/>
              <a:t>carbon.nasa.gov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2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58 Stakeholders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866726"/>
              </p:ext>
            </p:extLst>
          </p:nvPr>
        </p:nvGraphicFramePr>
        <p:xfrm>
          <a:off x="4593025" y="3104465"/>
          <a:ext cx="4435509" cy="2930120"/>
        </p:xfrm>
        <a:graphic>
          <a:graphicData uri="http://schemas.openxmlformats.org/drawingml/2006/table">
            <a:tbl>
              <a:tblPr/>
              <a:tblGrid>
                <a:gridCol w="3686256"/>
                <a:gridCol w="749253"/>
              </a:tblGrid>
              <a:tr h="4736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Global Surface-Atmosphere Flux</a:t>
                      </a:r>
                    </a:p>
                  </a:txBody>
                  <a:tcPr marL="4572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Land-Atmosphere Flux</a:t>
                      </a:r>
                    </a:p>
                  </a:txBody>
                  <a:tcPr marL="4572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Ocean-Atmosphere Flux</a:t>
                      </a:r>
                    </a:p>
                  </a:txBody>
                  <a:tcPr marL="4572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Land-Ocean Flux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4572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Ocean Biomass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4572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Biomass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4572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Atmospheric Transport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4572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38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Measurement, Reporting and Verification</a:t>
                      </a:r>
                    </a:p>
                  </a:txBody>
                  <a:tcPr marL="4572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146322"/>
              </p:ext>
            </p:extLst>
          </p:nvPr>
        </p:nvGraphicFramePr>
        <p:xfrm>
          <a:off x="263711" y="1785721"/>
          <a:ext cx="4329314" cy="2664087"/>
        </p:xfrm>
        <a:graphic>
          <a:graphicData uri="http://schemas.openxmlformats.org/drawingml/2006/table">
            <a:tbl>
              <a:tblPr/>
              <a:tblGrid>
                <a:gridCol w="3515881"/>
                <a:gridCol w="813433"/>
              </a:tblGrid>
              <a:tr h="32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stocks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sources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sinks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flux /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movement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ecosystem composition and structure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disturbance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evaluation and user interface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uncertainties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37801" y="2532886"/>
            <a:ext cx="2582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Thematic Category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63711" y="1261644"/>
            <a:ext cx="4104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Product Category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3422" y="4758205"/>
            <a:ext cx="475517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Frequency</a:t>
            </a:r>
          </a:p>
          <a:p>
            <a:r>
              <a:rPr lang="en-US" sz="2400" dirty="0" smtClean="0"/>
              <a:t>(daily, weekly, monthly, annual)</a:t>
            </a:r>
          </a:p>
          <a:p>
            <a:r>
              <a:rPr lang="en-US" sz="2400" b="1" dirty="0" smtClean="0"/>
              <a:t> Regulatory Scale</a:t>
            </a:r>
          </a:p>
          <a:p>
            <a:r>
              <a:rPr lang="en-US" sz="2400" dirty="0" smtClean="0"/>
              <a:t>(subnational, national, international,</a:t>
            </a:r>
          </a:p>
          <a:p>
            <a:r>
              <a:rPr lang="en-US" sz="2400" dirty="0"/>
              <a:t>g</a:t>
            </a:r>
            <a:r>
              <a:rPr lang="en-US" sz="2400" dirty="0" smtClean="0"/>
              <a:t>lobal)</a:t>
            </a:r>
          </a:p>
        </p:txBody>
      </p:sp>
    </p:spTree>
    <p:extLst>
      <p:ext uri="{BB962C8B-B14F-4D97-AF65-F5344CB8AC3E}">
        <p14:creationId xmlns:p14="http://schemas.microsoft.com/office/powerpoint/2010/main" val="2104305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Screen Shot 2014-11-14 at 5.34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604" y="3217190"/>
            <a:ext cx="1231900" cy="9101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front page</a:t>
            </a:r>
            <a:endParaRPr lang="en-US" dirty="0"/>
          </a:p>
        </p:txBody>
      </p:sp>
      <p:pic>
        <p:nvPicPr>
          <p:cNvPr id="6" name="Picture 5" descr="Screen Shot 2014-11-14 at 5.32.4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29" y="1484339"/>
            <a:ext cx="6722775" cy="1737271"/>
          </a:xfrm>
          <a:prstGeom prst="rect">
            <a:avLst/>
          </a:prstGeom>
        </p:spPr>
      </p:pic>
      <p:pic>
        <p:nvPicPr>
          <p:cNvPr id="7" name="Picture 6" descr="Screen Shot 2014-11-14 at 5.33.53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29" y="3221610"/>
            <a:ext cx="1831017" cy="6527976"/>
          </a:xfrm>
          <a:prstGeom prst="rect">
            <a:avLst/>
          </a:prstGeom>
        </p:spPr>
      </p:pic>
      <p:pic>
        <p:nvPicPr>
          <p:cNvPr id="10" name="Picture 9" descr="Screen Shot 2014-11-14 at 5.34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755" y="5191583"/>
            <a:ext cx="1231900" cy="96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Screen Shot 2014-11-14 at 5.34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309" y="4195486"/>
            <a:ext cx="1231900" cy="96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5738853" y="3342530"/>
            <a:ext cx="1018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CMS</a:t>
            </a:r>
          </a:p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88604" y="5203033"/>
            <a:ext cx="1277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CMS by </a:t>
            </a:r>
          </a:p>
          <a:p>
            <a:r>
              <a:rPr lang="en-US" dirty="0" smtClean="0"/>
              <a:t>Regulatory Scale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64486" y="4319761"/>
            <a:ext cx="941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CMS</a:t>
            </a:r>
          </a:p>
          <a:p>
            <a:r>
              <a:rPr lang="en-US" dirty="0" smtClean="0"/>
              <a:t>Projects</a:t>
            </a:r>
            <a:endParaRPr lang="en-US" dirty="0"/>
          </a:p>
        </p:txBody>
      </p:sp>
      <p:pic>
        <p:nvPicPr>
          <p:cNvPr id="15" name="Picture 14" descr="Screen Shot 2014-11-14 at 5.36.57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746" y="3168262"/>
            <a:ext cx="3690009" cy="346006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103023" y="3429651"/>
            <a:ext cx="210796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ways to</a:t>
            </a:r>
          </a:p>
          <a:p>
            <a:r>
              <a:rPr lang="en-US" dirty="0" smtClean="0"/>
              <a:t>Navigate to the </a:t>
            </a:r>
          </a:p>
          <a:p>
            <a:r>
              <a:rPr lang="en-US" dirty="0"/>
              <a:t>i</a:t>
            </a:r>
            <a:r>
              <a:rPr lang="en-US" dirty="0" smtClean="0"/>
              <a:t>nformation of</a:t>
            </a:r>
          </a:p>
          <a:p>
            <a:r>
              <a:rPr lang="en-US" dirty="0"/>
              <a:t>i</a:t>
            </a:r>
            <a:r>
              <a:rPr lang="en-US" dirty="0" smtClean="0"/>
              <a:t>nterest, while</a:t>
            </a:r>
          </a:p>
          <a:p>
            <a:r>
              <a:rPr lang="en-US" dirty="0"/>
              <a:t>m</a:t>
            </a:r>
            <a:r>
              <a:rPr lang="en-US" dirty="0" smtClean="0"/>
              <a:t>aintaining the</a:t>
            </a:r>
          </a:p>
          <a:p>
            <a:r>
              <a:rPr lang="en-US" dirty="0" smtClean="0"/>
              <a:t>front page area for</a:t>
            </a:r>
          </a:p>
          <a:p>
            <a:r>
              <a:rPr lang="en-US" dirty="0" smtClean="0"/>
              <a:t>announcements and</a:t>
            </a:r>
          </a:p>
          <a:p>
            <a:r>
              <a:rPr lang="en-US" dirty="0"/>
              <a:t>n</a:t>
            </a:r>
            <a:r>
              <a:rPr lang="en-US" dirty="0" smtClean="0"/>
              <a:t>ews for PIs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37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Fact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5940"/>
            <a:ext cx="8229600" cy="40139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collaboration with the Data WG, we will examine the questions on the Data Fact Sheet to reduce redundancies and unimportant information </a:t>
            </a:r>
          </a:p>
          <a:p>
            <a:pPr lvl="1"/>
            <a:r>
              <a:rPr lang="en-US" dirty="0" smtClean="0"/>
              <a:t>Product format (</a:t>
            </a:r>
            <a:r>
              <a:rPr lang="en-US" dirty="0" err="1" smtClean="0"/>
              <a:t>netCDF</a:t>
            </a:r>
            <a:r>
              <a:rPr lang="en-US" dirty="0" smtClean="0"/>
              <a:t>, </a:t>
            </a:r>
            <a:r>
              <a:rPr lang="en-US" dirty="0" err="1" smtClean="0"/>
              <a:t>geoTiff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Engagement of stakeholders beyond existing set</a:t>
            </a:r>
          </a:p>
          <a:p>
            <a:pPr lvl="1"/>
            <a:r>
              <a:rPr lang="en-US" dirty="0" smtClean="0"/>
              <a:t>what information is missing from product fact sheet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resentation of comparison of similar products, uncertainty information, guidance on use  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706308"/>
              </p:ext>
            </p:extLst>
          </p:nvPr>
        </p:nvGraphicFramePr>
        <p:xfrm>
          <a:off x="5799676" y="5002420"/>
          <a:ext cx="2662542" cy="1760220"/>
        </p:xfrm>
        <a:graphic>
          <a:graphicData uri="http://schemas.openxmlformats.org/drawingml/2006/table">
            <a:tbl>
              <a:tblPr/>
              <a:tblGrid>
                <a:gridCol w="1898089"/>
                <a:gridCol w="764453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excel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kml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netcdf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ascii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geotiff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mxd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shape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Screen Shot 2014-11-14 at 5.58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85" y="5374117"/>
            <a:ext cx="2017383" cy="1149318"/>
          </a:xfrm>
          <a:prstGeom prst="rect">
            <a:avLst/>
          </a:prstGeom>
        </p:spPr>
      </p:pic>
      <p:pic>
        <p:nvPicPr>
          <p:cNvPr id="6" name="Picture 5" descr="Screen Shot 2014-11-14 at 5.59.2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960" y="5638343"/>
            <a:ext cx="1978047" cy="8850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25650" y="587745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08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348</Words>
  <Application>Microsoft Macintosh PowerPoint</Application>
  <PresentationFormat>On-screen Show (4:3)</PresentationFormat>
  <Paragraphs>94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External Communications</vt:lpstr>
      <vt:lpstr>Plans and Action Items</vt:lpstr>
      <vt:lpstr>58 Stakeholders</vt:lpstr>
      <vt:lpstr>Website front page</vt:lpstr>
      <vt:lpstr>Product Fact Sheet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Brown</dc:creator>
  <cp:lastModifiedBy>Molly Brown</cp:lastModifiedBy>
  <cp:revision>15</cp:revision>
  <dcterms:created xsi:type="dcterms:W3CDTF">2014-11-14T00:05:02Z</dcterms:created>
  <dcterms:modified xsi:type="dcterms:W3CDTF">2014-11-14T15:24:49Z</dcterms:modified>
</cp:coreProperties>
</file>